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Canva Sans Bold" charset="1" panose="020B0803030501040103"/>
      <p:regular r:id="rId37"/>
    </p:embeddedFont>
    <p:embeddedFont>
      <p:font typeface="Canva Sans" charset="1" panose="020B0503030501040103"/>
      <p:regular r:id="rId38"/>
    </p:embeddedFont>
    <p:embeddedFont>
      <p:font typeface="Bobby Jones" charset="1" panose="00000000000000000000"/>
      <p:regular r:id="rId39"/>
    </p:embeddedFont>
    <p:embeddedFont>
      <p:font typeface="Open Sans Bold" charset="1" panose="00000000000000000000"/>
      <p:regular r:id="rId40"/>
    </p:embeddedFont>
    <p:embeddedFont>
      <p:font typeface="Open Sans" charset="1" panose="00000000000000000000"/>
      <p:regular r:id="rId41"/>
    </p:embeddedFont>
    <p:embeddedFont>
      <p:font typeface="Canva Sans Medium" charset="1" panose="020B06030305010401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es.wikipedia.org/wiki/Rob%C3%B3tic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3359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Inteligencía Artificial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71180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Arnulfo Pérez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9493" y="2817864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5800" y="465932"/>
            <a:ext cx="64364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Alan Turing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5269" y="2946664"/>
            <a:ext cx="906798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Halting problem (1936)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Maquina de cómputo universal (1936)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prueba de Turing (1950)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Natural Language Processing (NLP)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Knowledge representation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Automated reasoning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C4925C"/>
                </a:solidFill>
                <a:latin typeface="Canva Sans"/>
                <a:ea typeface="Canva Sans"/>
                <a:cs typeface="Canva Sans"/>
                <a:sym typeface="Canva Sans"/>
              </a:rPr>
              <a:t>Computer Vision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C4925C"/>
                </a:solidFill>
                <a:latin typeface="Canva Sans"/>
                <a:ea typeface="Canva Sans"/>
                <a:cs typeface="Canva Sans"/>
                <a:sym typeface="Canva Sans"/>
              </a:rPr>
              <a:t>Robotics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6353" y="3487074"/>
            <a:ext cx="8163621" cy="5771226"/>
          </a:xfrm>
          <a:custGeom>
            <a:avLst/>
            <a:gdLst/>
            <a:ahLst/>
            <a:cxnLst/>
            <a:rect r="r" b="b" t="t" l="l"/>
            <a:pathLst>
              <a:path h="5771226" w="8163621">
                <a:moveTo>
                  <a:pt x="0" y="0"/>
                </a:moveTo>
                <a:lnTo>
                  <a:pt x="8163621" y="0"/>
                </a:lnTo>
                <a:lnTo>
                  <a:pt x="8163621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6353" y="159703"/>
            <a:ext cx="816362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John Searle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4013" y="1630997"/>
            <a:ext cx="137999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ds, Brains, and Programs (1980)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92889" y="4383688"/>
            <a:ext cx="9366347" cy="5725179"/>
          </a:xfrm>
          <a:custGeom>
            <a:avLst/>
            <a:gdLst/>
            <a:ahLst/>
            <a:cxnLst/>
            <a:rect r="r" b="b" t="t" l="l"/>
            <a:pathLst>
              <a:path h="5725179" w="9366347">
                <a:moveTo>
                  <a:pt x="0" y="0"/>
                </a:moveTo>
                <a:lnTo>
                  <a:pt x="9366346" y="0"/>
                </a:lnTo>
                <a:lnTo>
                  <a:pt x="9366346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9418" y="470671"/>
            <a:ext cx="66491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Cib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ernética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41965"/>
            <a:ext cx="153154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Norbert Wiener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+ Arturo Rosenblueth (1940s)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6262" y="5465737"/>
            <a:ext cx="1531547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Retroalimentación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Homeostasis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Sistemas teleológicos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6262" y="3461281"/>
            <a:ext cx="1531547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ontrol y  comunicación en máquinas, seres vivos y sociedades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2662" y="159703"/>
            <a:ext cx="96928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Dartmouth 1956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91612"/>
            <a:ext cx="1569767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Marvin Minsky (MIT)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Frame Theory y sistemas simbólicos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Claude Shannon (Bell Labs)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Teoría de la información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Allen Newell &amp; Herbert Simon (CMU)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Lógica y 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Nathaniel Rochester (IBM)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Primeras implementaciones prácticas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2033" y="1844709"/>
            <a:ext cx="73741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dre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nd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6833" y="159703"/>
            <a:ext cx="1467433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Gestión del conocimiento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164286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Formalizar el conocimiento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humano especializado para automatizar tareas complejas.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908631"/>
            <a:ext cx="182880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DENDR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 (química) y MYCIN (diagnóstico médico) 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Formalizar y preservar el conocimiento organizacional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Tomar decisiones estratégicas en medicina, ingeniería, finanzas o defensa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Acelerar procesos institucionales sin depender únicamente de expertos humanos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0709" y="446747"/>
            <a:ext cx="1341643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esafío epistemológico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70709" y="1918041"/>
            <a:ext cx="1341643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¿cómo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representar el conocimiento tácito, contextual y relacional?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0229" y="4619325"/>
            <a:ext cx="1451691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dencia de expertos entrenados para alimentar los sistemas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Rigidez en la actualización del conocimiento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Dificultad en escalar soluciones a contextos dinámicos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12381" y="351053"/>
            <a:ext cx="106632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exto dinámico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77160"/>
            <a:ext cx="16413429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con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diciones cambian con frecuencia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reglas del entorno no están completamente definidas ni son constantes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Surgen nuevos casos o variables que no estaban contemplados inicialmente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Ejemplos institucionales incluyen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Mercados financieros volátiles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Diagnóstico médico con nuevas enfermedades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Sistemas legales con cambios legislativos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Atención al cliente ante situaciones inesperadas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929" y="614258"/>
            <a:ext cx="17953071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Fifth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Generation Computer Systems (FGCS) 1980s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4929" y="4723765"/>
            <a:ext cx="1795307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Prolog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(Programming in Logic) 1972 por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Alain Colmerauer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Robert Kowalski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Lógica de predicados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resolución mediante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backtracking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Enfoque declarativo: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el “cómo” de la solución lo gestionaba el motor lógico.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2935" y="2292396"/>
            <a:ext cx="17042131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🔧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procesadores orientados a lógica eran lentos y costosos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Algoritmia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inferencia lógica no escalaba bien a contextos ambiguos o dinámicos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👥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Usuarios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programación en Prolog requería un paradigma mental completamente distinto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📚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Know-how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organizaciones no podían capturar conocimiento tácito de forma efectiva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130457" y="159703"/>
            <a:ext cx="100270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Caus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del fracaso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6660" y="159703"/>
            <a:ext cx="155346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Sistemas expertos siglo XXI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0726" y="1870232"/>
            <a:ext cx="168265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 conocimiento explícito al aprendizaje implícito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0726" y="3767208"/>
            <a:ext cx="1682654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representación del conocimiento sigue siendo clave, pero ahora se complementa con mecanismos de inferencia estadística y modelos generativos.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Sistemas híbridos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ases de conocimiento estructuradas con IA generativa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Agentes inteligentes empresariales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nferir reglas y reformular conocimientos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Aplicaciones de gestión documental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normatividad y toma de decisiones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706" y="3646891"/>
            <a:ext cx="9665" cy="36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62378"/>
            <a:ext cx="18288000" cy="7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</a:t>
            </a:r>
            <a:r>
              <a:rPr lang="en-US" b="true" sz="348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Arnulfo Pérez Pérez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arnulfo.perez@zintegra.com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Ph.D. Electrical and Computer Engineering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Disertación: Parallel Segmentation of Range Images on a Hypercube-connected Distributed Computer.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M.S. Electrical and Computer Engineering 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Mask Decompositions for Digital Image Processing.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Licenciatura en Física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UNIVERSIDAD AUTÓNOMA DE NUEVO LEÓN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Análisis Teórico experimental del comportamiento temporal de potenciales transmembrana de un axón.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577791"/>
            <a:ext cx="7427711" cy="4280219"/>
          </a:xfrm>
          <a:custGeom>
            <a:avLst/>
            <a:gdLst/>
            <a:ahLst/>
            <a:cxnLst/>
            <a:rect r="r" b="b" t="t" l="l"/>
            <a:pathLst>
              <a:path h="4280219" w="7427711">
                <a:moveTo>
                  <a:pt x="0" y="0"/>
                </a:moveTo>
                <a:lnTo>
                  <a:pt x="7427711" y="0"/>
                </a:lnTo>
                <a:lnTo>
                  <a:pt x="7427711" y="4280219"/>
                </a:lnTo>
                <a:lnTo>
                  <a:pt x="0" y="428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503972"/>
            <a:ext cx="7523175" cy="4354037"/>
          </a:xfrm>
          <a:custGeom>
            <a:avLst/>
            <a:gdLst/>
            <a:ahLst/>
            <a:cxnLst/>
            <a:rect r="r" b="b" t="t" l="l"/>
            <a:pathLst>
              <a:path h="4354037" w="7523175">
                <a:moveTo>
                  <a:pt x="0" y="0"/>
                </a:moveTo>
                <a:lnTo>
                  <a:pt x="7523175" y="0"/>
                </a:lnTo>
                <a:lnTo>
                  <a:pt x="7523175" y="4354038"/>
                </a:lnTo>
                <a:lnTo>
                  <a:pt x="0" y="435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06852" y="376430"/>
            <a:ext cx="9540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Perceptron 1958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1872" y="2235151"/>
            <a:ext cx="1281799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Frank Rosenblatt (Cornell) Mark I Perceptron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Primera red neuronal capaz de aprender patrones simples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"Principles of Neurodynamics"* (1962)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Minsky 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Papert publican "Perceptrons" (1969) demostrando sus límites matemáticos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334" y="2404922"/>
            <a:ext cx="5650629" cy="2373264"/>
          </a:xfrm>
          <a:custGeom>
            <a:avLst/>
            <a:gdLst/>
            <a:ahLst/>
            <a:cxnLst/>
            <a:rect r="r" b="b" t="t" l="l"/>
            <a:pathLst>
              <a:path h="2373264" w="5650629">
                <a:moveTo>
                  <a:pt x="0" y="0"/>
                </a:moveTo>
                <a:lnTo>
                  <a:pt x="5650630" y="0"/>
                </a:lnTo>
                <a:lnTo>
                  <a:pt x="5650630" y="2373265"/>
                </a:lnTo>
                <a:lnTo>
                  <a:pt x="0" y="2373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7936" y="2404922"/>
            <a:ext cx="10469936" cy="5477155"/>
          </a:xfrm>
          <a:custGeom>
            <a:avLst/>
            <a:gdLst/>
            <a:ahLst/>
            <a:cxnLst/>
            <a:rect r="r" b="b" t="t" l="l"/>
            <a:pathLst>
              <a:path h="5477155" w="10469936">
                <a:moveTo>
                  <a:pt x="0" y="0"/>
                </a:moveTo>
                <a:lnTo>
                  <a:pt x="10469936" y="0"/>
                </a:lnTo>
                <a:lnTo>
                  <a:pt x="10469936" y="5477156"/>
                </a:lnTo>
                <a:lnTo>
                  <a:pt x="0" y="547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6334" y="5143500"/>
            <a:ext cx="5217760" cy="3104567"/>
          </a:xfrm>
          <a:custGeom>
            <a:avLst/>
            <a:gdLst/>
            <a:ahLst/>
            <a:cxnLst/>
            <a:rect r="r" b="b" t="t" l="l"/>
            <a:pathLst>
              <a:path h="3104567" w="5217760">
                <a:moveTo>
                  <a:pt x="0" y="0"/>
                </a:moveTo>
                <a:lnTo>
                  <a:pt x="5217760" y="0"/>
                </a:lnTo>
                <a:lnTo>
                  <a:pt x="5217760" y="3104567"/>
                </a:lnTo>
                <a:lnTo>
                  <a:pt x="0" y="310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00134" y="381214"/>
            <a:ext cx="244578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XOR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59956" y="342937"/>
            <a:ext cx="97691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0813" y="3397832"/>
            <a:ext cx="16944804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1969: Minsky y Papert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erceptrones simples no pueden resolver XOR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1986: Rumelhart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backpropagation para redes multicapa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Hoy: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Estos principios se aplican en redes con billones de parámetros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Capas ocultas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Función de activación no-lineal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Aprendizaje por gradientes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73" y="2257513"/>
            <a:ext cx="4356336" cy="1900452"/>
          </a:xfrm>
          <a:custGeom>
            <a:avLst/>
            <a:gdLst/>
            <a:ahLst/>
            <a:cxnLst/>
            <a:rect r="r" b="b" t="t" l="l"/>
            <a:pathLst>
              <a:path h="1900452" w="4356336">
                <a:moveTo>
                  <a:pt x="0" y="0"/>
                </a:moveTo>
                <a:lnTo>
                  <a:pt x="4356337" y="0"/>
                </a:lnTo>
                <a:lnTo>
                  <a:pt x="4356337" y="1900451"/>
                </a:lnTo>
                <a:lnTo>
                  <a:pt x="0" y="190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73" y="4427672"/>
            <a:ext cx="4910750" cy="5302376"/>
          </a:xfrm>
          <a:custGeom>
            <a:avLst/>
            <a:gdLst/>
            <a:ahLst/>
            <a:cxnLst/>
            <a:rect r="r" b="b" t="t" l="l"/>
            <a:pathLst>
              <a:path h="5302376" w="4910750">
                <a:moveTo>
                  <a:pt x="0" y="0"/>
                </a:moveTo>
                <a:lnTo>
                  <a:pt x="4910751" y="0"/>
                </a:lnTo>
                <a:lnTo>
                  <a:pt x="4910751" y="5302376"/>
                </a:lnTo>
                <a:lnTo>
                  <a:pt x="0" y="530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" t="0" r="-243" b="-20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57964"/>
            <a:ext cx="8548232" cy="5572084"/>
          </a:xfrm>
          <a:custGeom>
            <a:avLst/>
            <a:gdLst/>
            <a:ahLst/>
            <a:cxnLst/>
            <a:rect r="r" b="b" t="t" l="l"/>
            <a:pathLst>
              <a:path h="5572084" w="8548232">
                <a:moveTo>
                  <a:pt x="0" y="0"/>
                </a:moveTo>
                <a:lnTo>
                  <a:pt x="8548232" y="0"/>
                </a:lnTo>
                <a:lnTo>
                  <a:pt x="8548232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404" y="467718"/>
            <a:ext cx="165871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Davi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Hubel y Torsten Wiesel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4888" y="2398602"/>
            <a:ext cx="10801417" cy="7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1981,</a:t>
            </a: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Nobel Prize in Physiology. </a:t>
            </a:r>
          </a:p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fields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2010" y="628612"/>
            <a:ext cx="147039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Arquitecturas Neuronales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1147" y="2128482"/>
            <a:ext cx="16881016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RNN – Recurr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Procesa datos secuenciales manteniendo un estado interno (memoria) que se actualiza paso a paso.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análisis de texto, series temporales, lenguaje natural.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📸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CNN – Convolutional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Aplica filtros espaciales sobre datos tipo imagen o señal para detectar patrones locales.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visión por computadora, clasificación de imágenes, detección médica.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🔢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DNN – Deep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Compuesto por múltiples capas densas, donde cada neurona se conecta a todas las de la capa anterior.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datos tabulares, predicción financiera, capas finales en modelos híbridos.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4966" y="2342749"/>
            <a:ext cx="3734334" cy="2800751"/>
          </a:xfrm>
          <a:custGeom>
            <a:avLst/>
            <a:gdLst/>
            <a:ahLst/>
            <a:cxnLst/>
            <a:rect r="r" b="b" t="t" l="l"/>
            <a:pathLst>
              <a:path h="2800751" w="3734334">
                <a:moveTo>
                  <a:pt x="0" y="0"/>
                </a:moveTo>
                <a:lnTo>
                  <a:pt x="3734334" y="0"/>
                </a:lnTo>
                <a:lnTo>
                  <a:pt x="3734334" y="2800751"/>
                </a:lnTo>
                <a:lnTo>
                  <a:pt x="0" y="2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0837" y="857250"/>
            <a:ext cx="4534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AlexNet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634" y="5687470"/>
            <a:ext cx="16864732" cy="32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AlexNet es una arquitectura de red neuronal convolucional (CNN)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ImageNet Large Scale Visual Recognition Challenge (ILSVRC). 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Clasifica imágenes en 1,000 categorías distintas de objetos y es considerada la primera aplicación ampliamente reconocida de redes convolucionales profundas en reconocimiento visual a gran escala.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Desarrollada en 2012 por Alex Krizhevsky  Ilya Sutskever y Geoffrey Hinton en la University of Toronto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viable gracias al uso de unidades de procesamiento gráfico (GPUs)</a:t>
            </a:r>
          </a:p>
          <a:p>
            <a:pPr algn="ctr">
              <a:lnSpc>
                <a:spcPts val="3674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2500" y="3730629"/>
            <a:ext cx="8958567" cy="6083085"/>
          </a:xfrm>
          <a:custGeom>
            <a:avLst/>
            <a:gdLst/>
            <a:ahLst/>
            <a:cxnLst/>
            <a:rect r="r" b="b" t="t" l="l"/>
            <a:pathLst>
              <a:path h="6083085" w="8958567">
                <a:moveTo>
                  <a:pt x="0" y="0"/>
                </a:moveTo>
                <a:lnTo>
                  <a:pt x="8958567" y="0"/>
                </a:lnTo>
                <a:lnTo>
                  <a:pt x="8958567" y="6083085"/>
                </a:lnTo>
                <a:lnTo>
                  <a:pt x="0" y="608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7368"/>
            <a:ext cx="18288000" cy="473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</a:t>
            </a:r>
            <a:r>
              <a:rPr lang="en-US" b="true" sz="9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dom Multimodel Deep Learning (RMDL)</a:t>
            </a:r>
          </a:p>
          <a:p>
            <a:pPr algn="ctr">
              <a:lnSpc>
                <a:spcPts val="1263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6983" y="465932"/>
            <a:ext cx="75140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IA generativa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23825" y="1937227"/>
            <a:ext cx="80403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texto,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imágenes, código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50138" y="4049514"/>
            <a:ext cx="1198772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generalización de patrones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redes neuronales profundas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Transformers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atención contextual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LLMs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modelos entrenados con lenguaje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1892" y="857250"/>
            <a:ext cx="51642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Atención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05446"/>
            <a:ext cx="1639119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Asigna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pesos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cada componente de la entrada.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Prioriza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 información más útil para la tarea en curso.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 ruido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 ignorar elementos menos relevantes en el contexto.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mecanismo de atención se basa en tres vectores: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Query, Key, Value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31484" y="857250"/>
            <a:ext cx="50250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51095" y="2357119"/>
            <a:ext cx="1485758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Marketing, desarrollo, RRHH, atención al cliente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Reducción de fricción, mejora de eficiencia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Adopción global en la nube (Azure, AWS, Google Cloud)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Cambios laborales: nuevos roles y habilidades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Competitividad basada en inteligencia distribuida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102" y="4917631"/>
            <a:ext cx="3531150" cy="566549"/>
            <a:chOff x="0" y="0"/>
            <a:chExt cx="5974457" cy="787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59176"/>
              <a:ext cx="4910158" cy="905886"/>
            </a:xfrm>
            <a:custGeom>
              <a:avLst/>
              <a:gdLst/>
              <a:ahLst/>
              <a:cxnLst/>
              <a:rect r="r" b="b" t="t" l="l"/>
              <a:pathLst>
                <a:path h="905886" w="4910158">
                  <a:moveTo>
                    <a:pt x="4296348" y="846750"/>
                  </a:moveTo>
                  <a:cubicBezTo>
                    <a:pt x="3939887" y="854694"/>
                    <a:pt x="3909742" y="587355"/>
                    <a:pt x="3682543" y="567326"/>
                  </a:cubicBezTo>
                  <a:cubicBezTo>
                    <a:pt x="3598547" y="567350"/>
                    <a:pt x="3567886" y="595268"/>
                    <a:pt x="3500714" y="656424"/>
                  </a:cubicBezTo>
                  <a:cubicBezTo>
                    <a:pt x="3285558" y="905886"/>
                    <a:pt x="2850448" y="904538"/>
                    <a:pt x="2636810" y="656393"/>
                  </a:cubicBezTo>
                  <a:cubicBezTo>
                    <a:pt x="2528230" y="536610"/>
                    <a:pt x="2381789" y="536615"/>
                    <a:pt x="2273196" y="656419"/>
                  </a:cubicBezTo>
                  <a:cubicBezTo>
                    <a:pt x="2060940" y="904958"/>
                    <a:pt x="1621392" y="904766"/>
                    <a:pt x="1409312" y="656392"/>
                  </a:cubicBezTo>
                  <a:cubicBezTo>
                    <a:pt x="1342144" y="595267"/>
                    <a:pt x="1311484" y="567350"/>
                    <a:pt x="1227504" y="567350"/>
                  </a:cubicBezTo>
                  <a:cubicBezTo>
                    <a:pt x="1001601" y="586696"/>
                    <a:pt x="968973" y="855145"/>
                    <a:pt x="613733" y="846728"/>
                  </a:cubicBezTo>
                  <a:cubicBezTo>
                    <a:pt x="261912" y="856341"/>
                    <a:pt x="222920" y="585451"/>
                    <a:pt x="0" y="567350"/>
                  </a:cubicBezTo>
                  <a:lnTo>
                    <a:pt x="0" y="59350"/>
                  </a:lnTo>
                  <a:cubicBezTo>
                    <a:pt x="356780" y="51532"/>
                    <a:pt x="386326" y="318650"/>
                    <a:pt x="613732" y="338774"/>
                  </a:cubicBezTo>
                  <a:cubicBezTo>
                    <a:pt x="697723" y="338750"/>
                    <a:pt x="728379" y="310833"/>
                    <a:pt x="795551" y="249676"/>
                  </a:cubicBezTo>
                  <a:cubicBezTo>
                    <a:pt x="1011345" y="0"/>
                    <a:pt x="1445468" y="1618"/>
                    <a:pt x="1659445" y="249705"/>
                  </a:cubicBezTo>
                  <a:cubicBezTo>
                    <a:pt x="1767989" y="369489"/>
                    <a:pt x="1914490" y="369485"/>
                    <a:pt x="2023059" y="249681"/>
                  </a:cubicBezTo>
                  <a:cubicBezTo>
                    <a:pt x="2236041" y="902"/>
                    <a:pt x="2674470" y="1395"/>
                    <a:pt x="2886944" y="249706"/>
                  </a:cubicBezTo>
                  <a:cubicBezTo>
                    <a:pt x="2995632" y="369500"/>
                    <a:pt x="3141911" y="369479"/>
                    <a:pt x="3250589" y="249668"/>
                  </a:cubicBezTo>
                  <a:cubicBezTo>
                    <a:pt x="3460415" y="1941"/>
                    <a:pt x="3903723" y="1136"/>
                    <a:pt x="4114492" y="249708"/>
                  </a:cubicBezTo>
                  <a:cubicBezTo>
                    <a:pt x="4181676" y="310832"/>
                    <a:pt x="4212337" y="338749"/>
                    <a:pt x="4296347" y="338749"/>
                  </a:cubicBezTo>
                  <a:cubicBezTo>
                    <a:pt x="4523899" y="318590"/>
                    <a:pt x="4553666" y="51402"/>
                    <a:pt x="4910158" y="59350"/>
                  </a:cubicBezTo>
                  <a:lnTo>
                    <a:pt x="4910158" y="567350"/>
                  </a:lnTo>
                  <a:cubicBezTo>
                    <a:pt x="4685307" y="586405"/>
                    <a:pt x="4649639" y="855848"/>
                    <a:pt x="4296348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554948">
            <a:off x="11034367" y="3361064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47442">
            <a:off x="6950402" y="568839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6" y="0"/>
                </a:lnTo>
                <a:lnTo>
                  <a:pt x="344956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40686">
            <a:off x="10449995" y="578364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10173">
            <a:off x="6874047" y="332347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1973" y="3073507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1349368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330090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3179036" y="4724227"/>
            <a:ext cx="295581" cy="789172"/>
          </a:xfrm>
          <a:custGeom>
            <a:avLst/>
            <a:gdLst/>
            <a:ahLst/>
            <a:cxnLst/>
            <a:rect r="r" b="b" t="t" l="l"/>
            <a:pathLst>
              <a:path h="789172" w="295581">
                <a:moveTo>
                  <a:pt x="0" y="0"/>
                </a:moveTo>
                <a:lnTo>
                  <a:pt x="295581" y="0"/>
                </a:lnTo>
                <a:lnTo>
                  <a:pt x="295581" y="789172"/>
                </a:lnTo>
                <a:lnTo>
                  <a:pt x="0" y="78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801001">
            <a:off x="4408362" y="2200733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334357">
            <a:off x="4841364" y="2994600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559381">
            <a:off x="13391447" y="2264715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593792">
            <a:off x="12559957" y="1661852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4627315" y="7312363"/>
            <a:ext cx="3130875" cy="859001"/>
          </a:xfrm>
          <a:custGeom>
            <a:avLst/>
            <a:gdLst/>
            <a:ahLst/>
            <a:cxnLst/>
            <a:rect r="r" b="b" t="t" l="l"/>
            <a:pathLst>
              <a:path h="859001" w="3130875">
                <a:moveTo>
                  <a:pt x="0" y="0"/>
                </a:moveTo>
                <a:lnTo>
                  <a:pt x="3130875" y="0"/>
                </a:lnTo>
                <a:lnTo>
                  <a:pt x="3130875" y="859001"/>
                </a:lnTo>
                <a:lnTo>
                  <a:pt x="0" y="859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093106">
            <a:off x="1012878" y="6290958"/>
            <a:ext cx="2559468" cy="2042921"/>
          </a:xfrm>
          <a:custGeom>
            <a:avLst/>
            <a:gdLst/>
            <a:ahLst/>
            <a:cxnLst/>
            <a:rect r="r" b="b" t="t" l="l"/>
            <a:pathLst>
              <a:path h="2042921" w="2559468">
                <a:moveTo>
                  <a:pt x="0" y="0"/>
                </a:moveTo>
                <a:lnTo>
                  <a:pt x="2559468" y="0"/>
                </a:lnTo>
                <a:lnTo>
                  <a:pt x="2559468" y="2042922"/>
                </a:lnTo>
                <a:lnTo>
                  <a:pt x="0" y="2042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768215" y="305814"/>
            <a:ext cx="3008417" cy="358087"/>
            <a:chOff x="0" y="0"/>
            <a:chExt cx="5974457" cy="787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367278" y="8870356"/>
            <a:ext cx="3008417" cy="358087"/>
            <a:chOff x="0" y="0"/>
            <a:chExt cx="5974457" cy="7878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9827" y="792366"/>
            <a:ext cx="2715788" cy="289336"/>
            <a:chOff x="0" y="0"/>
            <a:chExt cx="5974457" cy="7878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245320" y="9356908"/>
            <a:ext cx="2715788" cy="289336"/>
            <a:chOff x="0" y="0"/>
            <a:chExt cx="5974457" cy="7878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8100000">
            <a:off x="11531769" y="7040162"/>
            <a:ext cx="2229672" cy="1284247"/>
          </a:xfrm>
          <a:custGeom>
            <a:avLst/>
            <a:gdLst/>
            <a:ahLst/>
            <a:cxnLst/>
            <a:rect r="r" b="b" t="t" l="l"/>
            <a:pathLst>
              <a:path h="1284247" w="2229672">
                <a:moveTo>
                  <a:pt x="0" y="0"/>
                </a:moveTo>
                <a:lnTo>
                  <a:pt x="2229672" y="0"/>
                </a:lnTo>
                <a:lnTo>
                  <a:pt x="2229672" y="1284247"/>
                </a:lnTo>
                <a:lnTo>
                  <a:pt x="0" y="1284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802941">
            <a:off x="10991875" y="7279634"/>
            <a:ext cx="429939" cy="537204"/>
          </a:xfrm>
          <a:custGeom>
            <a:avLst/>
            <a:gdLst/>
            <a:ahLst/>
            <a:cxnLst/>
            <a:rect r="r" b="b" t="t" l="l"/>
            <a:pathLst>
              <a:path h="537204" w="429939">
                <a:moveTo>
                  <a:pt x="0" y="0"/>
                </a:moveTo>
                <a:lnTo>
                  <a:pt x="429939" y="0"/>
                </a:lnTo>
                <a:lnTo>
                  <a:pt x="429939" y="537204"/>
                </a:lnTo>
                <a:lnTo>
                  <a:pt x="0" y="5372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4350274">
            <a:off x="12532662" y="3212299"/>
            <a:ext cx="883957" cy="335904"/>
          </a:xfrm>
          <a:custGeom>
            <a:avLst/>
            <a:gdLst/>
            <a:ahLst/>
            <a:cxnLst/>
            <a:rect r="r" b="b" t="t" l="l"/>
            <a:pathLst>
              <a:path h="335904" w="883957">
                <a:moveTo>
                  <a:pt x="0" y="0"/>
                </a:moveTo>
                <a:lnTo>
                  <a:pt x="883957" y="0"/>
                </a:lnTo>
                <a:lnTo>
                  <a:pt x="883957" y="335903"/>
                </a:lnTo>
                <a:lnTo>
                  <a:pt x="0" y="3359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6256098">
            <a:off x="4885448" y="1728522"/>
            <a:ext cx="1094088" cy="415753"/>
          </a:xfrm>
          <a:custGeom>
            <a:avLst/>
            <a:gdLst/>
            <a:ahLst/>
            <a:cxnLst/>
            <a:rect r="r" b="b" t="t" l="l"/>
            <a:pathLst>
              <a:path h="415753" w="1094088">
                <a:moveTo>
                  <a:pt x="0" y="0"/>
                </a:moveTo>
                <a:lnTo>
                  <a:pt x="1094088" y="0"/>
                </a:lnTo>
                <a:lnTo>
                  <a:pt x="1094088" y="415754"/>
                </a:lnTo>
                <a:lnTo>
                  <a:pt x="0" y="4157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437253" y="4737926"/>
            <a:ext cx="3130847" cy="4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3753">
                <a:solidFill>
                  <a:srgbClr val="011B16"/>
                </a:solidFill>
                <a:latin typeface="Bobby Jones"/>
                <a:ea typeface="Bobby Jones"/>
                <a:cs typeface="Bobby Jones"/>
                <a:sym typeface="Bobby Jones"/>
              </a:rPr>
              <a:t>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32983" y="4932922"/>
            <a:ext cx="178523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CONCIENCIA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87502" y="6756833"/>
            <a:ext cx="254500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2662" y="6756833"/>
            <a:ext cx="2638869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CONCEPTOS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21827" y="4932922"/>
            <a:ext cx="3417250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PODER Y CONTROL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25013" y="25792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CICLO DE VIDA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0383" y="209468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65164" y="990600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52570" y="111442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88314" y="634417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Eficiencia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71064" y="8550613"/>
            <a:ext cx="212648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7606085"/>
            <a:ext cx="168905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cognición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22589" y="8569138"/>
            <a:ext cx="2126481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Algoritmos</a:t>
            </a:r>
          </a:p>
          <a:p>
            <a:pPr algn="just">
              <a:lnSpc>
                <a:spcPts val="2977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759052" y="695685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Science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38366" y="76441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Big Data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04408" y="2177076"/>
            <a:ext cx="2321512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Sesgos</a:t>
            </a:r>
          </a:p>
          <a:p>
            <a:pPr algn="r">
              <a:lnSpc>
                <a:spcPts val="2977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5367904" y="8304714"/>
            <a:ext cx="162961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FUNCIÓN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13749" y="8304714"/>
            <a:ext cx="182822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emergencia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38397" y="8304714"/>
            <a:ext cx="1795053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137296" y="2439101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66071" y="329471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Entrenamiento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99914" y="3655472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LLM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68742" y="4845401"/>
            <a:ext cx="239795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vida interior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35753" y="2558050"/>
            <a:ext cx="238444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ENFOQUE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4285" y="1458253"/>
            <a:ext cx="3814368" cy="3791482"/>
          </a:xfrm>
          <a:custGeom>
            <a:avLst/>
            <a:gdLst/>
            <a:ahLst/>
            <a:cxnLst/>
            <a:rect r="r" b="b" t="t" l="l"/>
            <a:pathLst>
              <a:path h="3791482" w="3814368">
                <a:moveTo>
                  <a:pt x="0" y="0"/>
                </a:moveTo>
                <a:lnTo>
                  <a:pt x="3814368" y="0"/>
                </a:lnTo>
                <a:lnTo>
                  <a:pt x="3814368" y="3791482"/>
                </a:lnTo>
                <a:lnTo>
                  <a:pt x="0" y="379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0679" y="1458253"/>
            <a:ext cx="6066972" cy="3923308"/>
          </a:xfrm>
          <a:custGeom>
            <a:avLst/>
            <a:gdLst/>
            <a:ahLst/>
            <a:cxnLst/>
            <a:rect r="r" b="b" t="t" l="l"/>
            <a:pathLst>
              <a:path h="3923308" w="6066972">
                <a:moveTo>
                  <a:pt x="0" y="0"/>
                </a:moveTo>
                <a:lnTo>
                  <a:pt x="6066972" y="0"/>
                </a:lnTo>
                <a:lnTo>
                  <a:pt x="6066972" y="3923308"/>
                </a:lnTo>
                <a:lnTo>
                  <a:pt x="0" y="3923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2611" y="5625312"/>
            <a:ext cx="7649502" cy="4302845"/>
          </a:xfrm>
          <a:custGeom>
            <a:avLst/>
            <a:gdLst/>
            <a:ahLst/>
            <a:cxnLst/>
            <a:rect r="r" b="b" t="t" l="l"/>
            <a:pathLst>
              <a:path h="4302845" w="7649502">
                <a:moveTo>
                  <a:pt x="0" y="0"/>
                </a:moveTo>
                <a:lnTo>
                  <a:pt x="7649502" y="0"/>
                </a:lnTo>
                <a:lnTo>
                  <a:pt x="7649502" y="4302845"/>
                </a:lnTo>
                <a:lnTo>
                  <a:pt x="0" y="430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488" y="5625312"/>
            <a:ext cx="7027121" cy="3952756"/>
          </a:xfrm>
          <a:custGeom>
            <a:avLst/>
            <a:gdLst/>
            <a:ahLst/>
            <a:cxnLst/>
            <a:rect r="r" b="b" t="t" l="l"/>
            <a:pathLst>
              <a:path h="3952756" w="7027121">
                <a:moveTo>
                  <a:pt x="0" y="0"/>
                </a:moveTo>
                <a:lnTo>
                  <a:pt x="7027121" y="0"/>
                </a:lnTo>
                <a:lnTo>
                  <a:pt x="7027121" y="3952756"/>
                </a:lnTo>
                <a:lnTo>
                  <a:pt x="0" y="3952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7568708" cy="4238476"/>
          </a:xfrm>
          <a:custGeom>
            <a:avLst/>
            <a:gdLst/>
            <a:ahLst/>
            <a:cxnLst/>
            <a:rect r="r" b="b" t="t" l="l"/>
            <a:pathLst>
              <a:path h="4238476" w="7568708">
                <a:moveTo>
                  <a:pt x="0" y="0"/>
                </a:moveTo>
                <a:lnTo>
                  <a:pt x="7568708" y="0"/>
                </a:lnTo>
                <a:lnTo>
                  <a:pt x="7568708" y="4238476"/>
                </a:lnTo>
                <a:lnTo>
                  <a:pt x="0" y="423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1537" y="5693740"/>
            <a:ext cx="6947613" cy="3908032"/>
          </a:xfrm>
          <a:custGeom>
            <a:avLst/>
            <a:gdLst/>
            <a:ahLst/>
            <a:cxnLst/>
            <a:rect r="r" b="b" t="t" l="l"/>
            <a:pathLst>
              <a:path h="3908032" w="6947613">
                <a:moveTo>
                  <a:pt x="0" y="0"/>
                </a:moveTo>
                <a:lnTo>
                  <a:pt x="6947613" y="0"/>
                </a:lnTo>
                <a:lnTo>
                  <a:pt x="6947613" y="3908032"/>
                </a:lnTo>
                <a:lnTo>
                  <a:pt x="0" y="390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15762" y="730668"/>
            <a:ext cx="6623388" cy="4412832"/>
          </a:xfrm>
          <a:custGeom>
            <a:avLst/>
            <a:gdLst/>
            <a:ahLst/>
            <a:cxnLst/>
            <a:rect r="r" b="b" t="t" l="l"/>
            <a:pathLst>
              <a:path h="4412832" w="6623388">
                <a:moveTo>
                  <a:pt x="0" y="0"/>
                </a:moveTo>
                <a:lnTo>
                  <a:pt x="6623388" y="0"/>
                </a:lnTo>
                <a:lnTo>
                  <a:pt x="6623388" y="4412832"/>
                </a:lnTo>
                <a:lnTo>
                  <a:pt x="0" y="4412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5211" y="5693740"/>
            <a:ext cx="6475686" cy="4179761"/>
          </a:xfrm>
          <a:custGeom>
            <a:avLst/>
            <a:gdLst/>
            <a:ahLst/>
            <a:cxnLst/>
            <a:rect r="r" b="b" t="t" l="l"/>
            <a:pathLst>
              <a:path h="4179761" w="6475686">
                <a:moveTo>
                  <a:pt x="0" y="0"/>
                </a:moveTo>
                <a:lnTo>
                  <a:pt x="6475686" y="0"/>
                </a:lnTo>
                <a:lnTo>
                  <a:pt x="6475686" y="4179761"/>
                </a:lnTo>
                <a:lnTo>
                  <a:pt x="0" y="41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61022"/>
            <a:ext cx="7046864" cy="4694973"/>
          </a:xfrm>
          <a:custGeom>
            <a:avLst/>
            <a:gdLst/>
            <a:ahLst/>
            <a:cxnLst/>
            <a:rect r="r" b="b" t="t" l="l"/>
            <a:pathLst>
              <a:path h="4694973" w="7046864">
                <a:moveTo>
                  <a:pt x="0" y="0"/>
                </a:moveTo>
                <a:lnTo>
                  <a:pt x="7046864" y="0"/>
                </a:lnTo>
                <a:lnTo>
                  <a:pt x="7046864" y="4694973"/>
                </a:lnTo>
                <a:lnTo>
                  <a:pt x="0" y="46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5876" y="38058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6658" y="5508509"/>
            <a:ext cx="4423780" cy="4423780"/>
          </a:xfrm>
          <a:custGeom>
            <a:avLst/>
            <a:gdLst/>
            <a:ahLst/>
            <a:cxnLst/>
            <a:rect r="r" b="b" t="t" l="l"/>
            <a:pathLst>
              <a:path h="4423780" w="4423780">
                <a:moveTo>
                  <a:pt x="0" y="0"/>
                </a:moveTo>
                <a:lnTo>
                  <a:pt x="4423780" y="0"/>
                </a:lnTo>
                <a:lnTo>
                  <a:pt x="4423780" y="4423780"/>
                </a:lnTo>
                <a:lnTo>
                  <a:pt x="0" y="4423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7943" y="673490"/>
            <a:ext cx="110522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vs Artificial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870" y="156852"/>
            <a:ext cx="135122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Inteligencia y cognición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7674" y="2015820"/>
            <a:ext cx="1594162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Entender y resolver problemas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 refiere a los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procesos cognitivos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 consumen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información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 aprender, recordar, razonar, resolver problemas, y tomar decisiones.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3187" y="4329760"/>
            <a:ext cx="1594162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Percepción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Atención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Memoria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Toma de decisiones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Razonamiento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Pensamiento crítico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Creatividad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05606"/>
            <a:ext cx="7301305" cy="5784880"/>
          </a:xfrm>
          <a:custGeom>
            <a:avLst/>
            <a:gdLst/>
            <a:ahLst/>
            <a:cxnLst/>
            <a:rect r="r" b="b" t="t" l="l"/>
            <a:pathLst>
              <a:path h="5784880" w="7301305">
                <a:moveTo>
                  <a:pt x="0" y="0"/>
                </a:moveTo>
                <a:lnTo>
                  <a:pt x="7301305" y="0"/>
                </a:lnTo>
                <a:lnTo>
                  <a:pt x="73013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3451" y="419492"/>
            <a:ext cx="1167991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Heron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ría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56788" y="3068974"/>
            <a:ext cx="930553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el año 62 Heron de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Alejandría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Aves que vuelan, gorjean y beben.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autómatas (Αυτοματοποιητική), el primer libro de </a:t>
            </a: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es.wikipedia.org/wiki/Rob%C3%B3tica"/>
              </a:rPr>
              <a:t>robótica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la historia.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080" y="2969997"/>
            <a:ext cx="5510777" cy="5388655"/>
          </a:xfrm>
          <a:custGeom>
            <a:avLst/>
            <a:gdLst/>
            <a:ahLst/>
            <a:cxnLst/>
            <a:rect r="r" b="b" t="t" l="l"/>
            <a:pathLst>
              <a:path h="5388655" w="5510777">
                <a:moveTo>
                  <a:pt x="0" y="0"/>
                </a:moveTo>
                <a:lnTo>
                  <a:pt x="5510778" y="0"/>
                </a:lnTo>
                <a:lnTo>
                  <a:pt x="5510778" y="5388654"/>
                </a:lnTo>
                <a:lnTo>
                  <a:pt x="0" y="538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6028" y="620449"/>
            <a:ext cx="118618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llo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Estr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sbur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23858" y="4140642"/>
            <a:ext cx="1206414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Gallo de Estrasburgo que que funcionó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1352 hast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1789. Este es 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autómata más ant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guo que se conserva en la ac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idad,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par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la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dral de 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rasburgo y al dar las horas movía el pico y las alas.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549" y="2927665"/>
            <a:ext cx="8352273" cy="4123935"/>
          </a:xfrm>
          <a:custGeom>
            <a:avLst/>
            <a:gdLst/>
            <a:ahLst/>
            <a:cxnLst/>
            <a:rect r="r" b="b" t="t" l="l"/>
            <a:pathLst>
              <a:path h="4123935" w="8352273">
                <a:moveTo>
                  <a:pt x="0" y="0"/>
                </a:moveTo>
                <a:lnTo>
                  <a:pt x="8352272" y="0"/>
                </a:lnTo>
                <a:lnTo>
                  <a:pt x="8352272" y="4123935"/>
                </a:lnTo>
                <a:lnTo>
                  <a:pt x="0" y="4123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10173" y="389377"/>
            <a:ext cx="45805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Turco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205016"/>
            <a:ext cx="865439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Construi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 en 1769, “El Turco” estaba formado por una mesa donde estaba colocado un maniquí.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campeón de ajedrez Johann Allgaier, fué el que se ocultó y nunca fue descubierto.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0893" y="4194076"/>
            <a:ext cx="4393787" cy="5248134"/>
          </a:xfrm>
          <a:custGeom>
            <a:avLst/>
            <a:gdLst/>
            <a:ahLst/>
            <a:cxnLst/>
            <a:rect r="r" b="b" t="t" l="l"/>
            <a:pathLst>
              <a:path h="5248134" w="4393787">
                <a:moveTo>
                  <a:pt x="0" y="0"/>
                </a:moveTo>
                <a:lnTo>
                  <a:pt x="4393787" y="0"/>
                </a:lnTo>
                <a:lnTo>
                  <a:pt x="4393787" y="5248134"/>
                </a:lnTo>
                <a:lnTo>
                  <a:pt x="0" y="5248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9911" y="857250"/>
            <a:ext cx="149481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Paradoja de Russell (1901)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9911" y="2328544"/>
            <a:ext cx="149481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Teorema de Incompletitud de Gödel (1931)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9911" y="3148964"/>
            <a:ext cx="149481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Halting Problem Turing (1936)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0676" y="5037603"/>
            <a:ext cx="968501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cualquier sistema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matemático formal existen proposiciones verdaderas que no pueden demostrarse dentro del sistema.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DAGr_DN2gjg</dc:identifier>
  <dcterms:modified xsi:type="dcterms:W3CDTF">2011-08-01T06:04:30Z</dcterms:modified>
  <cp:revision>1</cp:revision>
  <dc:title>Sesion_S02</dc:title>
</cp:coreProperties>
</file>